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Source Code Pro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8179d2450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8179d245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H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608175"/>
            <a:ext cx="85206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No.16 </a:t>
            </a:r>
            <a:r>
              <a:rPr lang="zh-HK"/>
              <a:t>版权系统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Catalyzer </a:t>
            </a:r>
            <a:r>
              <a:rPr lang="zh-HK"/>
              <a:t>催化剂</a:t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119625" y="116400"/>
            <a:ext cx="6274200" cy="11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3000"/>
              <a:t>Special task: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2400">
                <a:solidFill>
                  <a:srgbClr val="ADADAD"/>
                </a:solidFill>
              </a:rPr>
              <a:t>   Ontology Challenge by Ontology</a:t>
            </a:r>
            <a:endParaRPr>
              <a:solidFill>
                <a:srgbClr val="ADADA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课题介绍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491750"/>
            <a:ext cx="8520600" cy="38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AutoNum type="arabicPeriod"/>
            </a:pPr>
            <a:r>
              <a:rPr b="1" lang="zh-HK" sz="2400">
                <a:solidFill>
                  <a:srgbClr val="F3F3F3"/>
                </a:solidFill>
              </a:rPr>
              <a:t>痛点</a:t>
            </a:r>
            <a:endParaRPr b="1" sz="2400">
              <a:solidFill>
                <a:srgbClr val="F3F3F3"/>
              </a:solidFill>
            </a:endParaRPr>
          </a:p>
          <a:p>
            <a:pPr indent="2286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HK" sz="1200">
                <a:solidFill>
                  <a:srgbClr val="ADADAD"/>
                </a:solidFill>
              </a:rPr>
              <a:t>&gt; “版权归属”问题。  - 版权于何时、何地产生，由谁持有，却依然需要“被证明”</a:t>
            </a:r>
            <a:endParaRPr b="1" sz="1200">
              <a:solidFill>
                <a:srgbClr val="ADADAD"/>
              </a:solidFill>
            </a:endParaRPr>
          </a:p>
          <a:p>
            <a:pPr indent="2286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1200">
                <a:solidFill>
                  <a:srgbClr val="ADADAD"/>
                </a:solidFill>
              </a:rPr>
              <a:t>&gt; 当前版权保护的形式问题。  - 大量创作者往往忽视了对创作进行保护</a:t>
            </a:r>
            <a:endParaRPr b="1" sz="1200">
              <a:solidFill>
                <a:srgbClr val="ADADAD"/>
              </a:solidFill>
            </a:endParaRPr>
          </a:p>
          <a:p>
            <a:pPr indent="2286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1200">
                <a:solidFill>
                  <a:srgbClr val="ADADAD"/>
                </a:solidFill>
              </a:rPr>
              <a:t>&gt; 如何与科技进步接轨的问题。</a:t>
            </a:r>
            <a:endParaRPr b="1" sz="1200">
              <a:solidFill>
                <a:srgbClr val="ADADAD"/>
              </a:solidFill>
            </a:endParaRPr>
          </a:p>
          <a:p>
            <a:pPr indent="2286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1200">
                <a:solidFill>
                  <a:srgbClr val="ADADAD"/>
                </a:solidFill>
              </a:rPr>
              <a:t> - 随着信息的数字化、网络化程度不断加深，版权制品的载体逐步由传统的纸质稿件、实物作品转变为各种类型的数字化文档。</a:t>
            </a:r>
            <a:endParaRPr b="1" sz="2400">
              <a:solidFill>
                <a:srgbClr val="ADADAD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AutoNum type="arabicPeriod"/>
            </a:pPr>
            <a:r>
              <a:rPr b="1" lang="zh-HK" sz="2400">
                <a:solidFill>
                  <a:srgbClr val="F3F3F3"/>
                </a:solidFill>
              </a:rPr>
              <a:t>核心</a:t>
            </a:r>
            <a:endParaRPr b="1" sz="2400"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HK" sz="1400">
                <a:solidFill>
                  <a:srgbClr val="ADADAD"/>
                </a:solidFill>
              </a:rPr>
              <a:t>使用区块链的不可否认性，利用智能合约，解决版权的授权/验证问题。</a:t>
            </a:r>
            <a:endParaRPr sz="1400">
              <a:solidFill>
                <a:srgbClr val="ADADAD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2400"/>
              <a:buAutoNum type="arabicPeriod"/>
            </a:pPr>
            <a:r>
              <a:rPr b="1" lang="zh-HK" sz="2400">
                <a:solidFill>
                  <a:srgbClr val="F3F3F3"/>
                </a:solidFill>
              </a:rPr>
              <a:t>概念</a:t>
            </a:r>
            <a:endParaRPr>
              <a:solidFill>
                <a:srgbClr val="ADADAD"/>
              </a:solidFill>
            </a:endParaRPr>
          </a:p>
          <a:p>
            <a:pPr indent="2286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HK" sz="1400">
                <a:solidFill>
                  <a:srgbClr val="ADADAD"/>
                </a:solidFill>
              </a:rPr>
              <a:t>- 版权物。版权物即版权标的物品，在此合约内，以唯一哈希值的形式存在。</a:t>
            </a:r>
            <a:endParaRPr b="1" sz="1400">
              <a:solidFill>
                <a:srgbClr val="ADADAD"/>
              </a:solidFill>
            </a:endParaRPr>
          </a:p>
          <a:p>
            <a:pPr indent="2286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1400">
                <a:solidFill>
                  <a:srgbClr val="ADADAD"/>
                </a:solidFill>
              </a:rPr>
              <a:t>- 权限。版权物的权限分为两种，使用权和所有权。所有权可以签发使用权，所有权可以进行转让，使用权不可转让。</a:t>
            </a:r>
            <a:endParaRPr b="1" sz="1400">
              <a:solidFill>
                <a:srgbClr val="ADADAD"/>
              </a:solidFill>
            </a:endParaRPr>
          </a:p>
          <a:p>
            <a:pPr indent="2286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1400">
                <a:solidFill>
                  <a:srgbClr val="ADADAD"/>
                </a:solidFill>
              </a:rPr>
              <a:t>- 验证。验证用户U对版权物C的权限，及所有权或使用权或无权限。</a:t>
            </a:r>
            <a:endParaRPr b="1" sz="1400">
              <a:solidFill>
                <a:srgbClr val="ADADA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用到的技术点</a:t>
            </a: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2400">
                <a:solidFill>
                  <a:schemeClr val="lt1"/>
                </a:solidFill>
              </a:rPr>
              <a:t>Smart contract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solidFill>
                  <a:srgbClr val="EFEFEF"/>
                </a:solidFill>
              </a:rPr>
              <a:t>本体提供新一代高性能基础公有链，包括完整的分布式账本、智能合约体系支持。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2253000" y="1786825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Ontology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3" name="Google Shape;73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ONT ID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NFTs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目前完成功能点</a:t>
            </a:r>
            <a:endParaRPr/>
          </a:p>
        </p:txBody>
      </p:sp>
      <p:sp>
        <p:nvSpPr>
          <p:cNvPr id="82" name="Google Shape;82;p16"/>
          <p:cNvSpPr txBox="1"/>
          <p:nvPr>
            <p:ph idx="2" type="body"/>
          </p:nvPr>
        </p:nvSpPr>
        <p:spPr>
          <a:xfrm>
            <a:off x="4939500" y="636500"/>
            <a:ext cx="3929100" cy="43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/>
              <a:t>1. </a:t>
            </a:r>
            <a:r>
              <a:rPr b="1" lang="zh-HK"/>
              <a:t>版权签发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400">
                <a:solidFill>
                  <a:srgbClr val="FFFFFF"/>
                </a:solidFill>
              </a:rPr>
              <a:t>用户U1可以对自己的版权创作物C1进行签发，声明所有权。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HK"/>
              <a:t>2. 版权转让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400">
                <a:solidFill>
                  <a:srgbClr val="FFFFFF"/>
                </a:solidFill>
              </a:rPr>
              <a:t>在用户U2付出等价物后，可以向用户U1购买版权C1，此时，所有权从U1转让至U2。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zh-HK"/>
              <a:t>3. 版权授权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400">
                <a:solidFill>
                  <a:srgbClr val="FFFFFF"/>
                </a:solidFill>
              </a:rPr>
              <a:t>版权C1的所有者U1可以对其他人如U3进行使用授权，授权后，U1对C1的所有权不变，U2获得C1的使用权。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/>
              <a:t>4. 版权收回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400">
                <a:solidFill>
                  <a:srgbClr val="FFFFFF"/>
                </a:solidFill>
              </a:rPr>
              <a:t>在到期后，U3拥有的C1使用权会自动取消。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/>
              <a:t>5. 版权验证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 sz="1400">
                <a:solidFill>
                  <a:srgbClr val="FFFFFF"/>
                </a:solidFill>
              </a:rPr>
              <a:t>验证用户对版权C1的所有权，使用权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" name="Google Shape;87;p17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" name="Google Shape;88;p17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" name="Google Shape;89;p17"/>
          <p:cNvSpPr txBox="1"/>
          <p:nvPr>
            <p:ph idx="4294967295" type="body"/>
          </p:nvPr>
        </p:nvSpPr>
        <p:spPr>
          <a:xfrm>
            <a:off x="318850" y="39243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2100">
                <a:solidFill>
                  <a:schemeClr val="accent3"/>
                </a:solidFill>
              </a:rPr>
              <a:t>smartx 编译调试预览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90" name="Google Shape;90;p17"/>
          <p:cNvSpPr txBox="1"/>
          <p:nvPr>
            <p:ph idx="4294967295" type="body"/>
          </p:nvPr>
        </p:nvSpPr>
        <p:spPr>
          <a:xfrm>
            <a:off x="318844" y="44566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HK" sz="1400"/>
              <a:t>合约编译，部署及调试</a:t>
            </a:r>
            <a:endParaRPr sz="1400"/>
          </a:p>
        </p:txBody>
      </p:sp>
      <p:sp>
        <p:nvSpPr>
          <p:cNvPr id="91" name="Google Shape;91;p17"/>
          <p:cNvSpPr txBox="1"/>
          <p:nvPr>
            <p:ph idx="4294967295" type="body"/>
          </p:nvPr>
        </p:nvSpPr>
        <p:spPr>
          <a:xfrm>
            <a:off x="4825250" y="40005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HK" sz="2100">
                <a:solidFill>
                  <a:schemeClr val="accent3"/>
                </a:solidFill>
              </a:rPr>
              <a:t>基于cyano wallet的调试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92" name="Google Shape;92;p17"/>
          <p:cNvSpPr txBox="1"/>
          <p:nvPr>
            <p:ph idx="4294967295" type="body"/>
          </p:nvPr>
        </p:nvSpPr>
        <p:spPr>
          <a:xfrm>
            <a:off x="4825256" y="44566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zh-HK" sz="1400"/>
              <a:t>基于private node跑的节点调试</a:t>
            </a:r>
            <a:endParaRPr sz="1400"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800" y="258376"/>
            <a:ext cx="4344252" cy="346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1300" y="258375"/>
            <a:ext cx="1951624" cy="331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5325" y="258375"/>
            <a:ext cx="1946275" cy="3314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打开 Chromebook 笔记本电脑"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311700" y="3927725"/>
            <a:ext cx="5059800" cy="5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>
                <a:solidFill>
                  <a:srgbClr val="ADADAD"/>
                </a:solidFill>
              </a:rPr>
              <a:t>项目代码：</a:t>
            </a:r>
            <a:r>
              <a:rPr lang="zh-HK">
                <a:solidFill>
                  <a:srgbClr val="ADADAD"/>
                </a:solidFill>
              </a:rPr>
              <a:t>https://gitee.com/songroger/16-catalyzer-ontology</a:t>
            </a:r>
            <a:endParaRPr/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319187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More...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5312" y="1010550"/>
            <a:ext cx="4247300" cy="247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746375" y="2033725"/>
            <a:ext cx="1923900" cy="85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HK"/>
              <a:t>Thank You ~</a:t>
            </a:r>
            <a:endParaRPr/>
          </a:p>
        </p:txBody>
      </p:sp>
      <p:pic>
        <p:nvPicPr>
          <p:cNvPr descr="蓝天下的金门大桥仰视图" id="109" name="Google Shape;109;p19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